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7"/>
  </p:notesMasterIdLst>
  <p:sldIdLst>
    <p:sldId id="1030" r:id="rId2"/>
    <p:sldId id="1032" r:id="rId3"/>
    <p:sldId id="1033" r:id="rId4"/>
    <p:sldId id="1034" r:id="rId5"/>
    <p:sldId id="1035" r:id="rId6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7" userDrawn="1">
          <p15:clr>
            <a:srgbClr val="A4A3A4"/>
          </p15:clr>
        </p15:guide>
        <p15:guide id="2" pos="3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66914"/>
    <a:srgbClr val="89E0FF"/>
    <a:srgbClr val="D1AAF4"/>
    <a:srgbClr val="F1D23C"/>
    <a:srgbClr val="1D2975"/>
    <a:srgbClr val="0A0A94"/>
    <a:srgbClr val="0C0CAC"/>
    <a:srgbClr val="1D41D5"/>
    <a:srgbClr val="301D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525" autoAdjust="0"/>
  </p:normalViewPr>
  <p:slideViewPr>
    <p:cSldViewPr snapToGrid="0" showGuides="1">
      <p:cViewPr varScale="1">
        <p:scale>
          <a:sx n="115" d="100"/>
          <a:sy n="115" d="100"/>
        </p:scale>
        <p:origin x="150" y="102"/>
      </p:cViewPr>
      <p:guideLst>
        <p:guide orient="horz" pos="2197"/>
        <p:guide pos="38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85BBA-4173-4007-A17F-C3435E2B1B46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9F2C1-3C63-4283-8FA8-986849427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4915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包含 图示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48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947617" y="3791901"/>
            <a:ext cx="7088670" cy="468939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3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主标题可以分行写（微软雅黑</a:t>
            </a:r>
            <a:r>
              <a:rPr lang="en-US" altLang="zh-CN" dirty="0"/>
              <a:t>32</a:t>
            </a:r>
            <a:r>
              <a:rPr lang="zh-CN" altLang="en-US" dirty="0"/>
              <a:t>号字）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01240" y="4623741"/>
            <a:ext cx="3781424" cy="3629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>
                <a:sym typeface="+mn-ea"/>
              </a:rPr>
              <a:t>副标题</a:t>
            </a:r>
            <a:r>
              <a:rPr lang="en-US" altLang="zh-CN" dirty="0">
                <a:sym typeface="+mn-ea"/>
              </a:rPr>
              <a:t>/</a:t>
            </a:r>
            <a:r>
              <a:rPr lang="zh-CN" altLang="en-US" dirty="0">
                <a:sym typeface="+mn-ea"/>
              </a:rPr>
              <a:t>日期（微软雅黑</a:t>
            </a:r>
            <a:r>
              <a:rPr lang="en-US" altLang="zh-CN" dirty="0">
                <a:sym typeface="+mn-ea"/>
              </a:rPr>
              <a:t>20</a:t>
            </a:r>
            <a:r>
              <a:rPr lang="zh-CN" altLang="en-US" dirty="0">
                <a:sym typeface="+mn-ea"/>
              </a:rPr>
              <a:t>号字）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94361" y="901811"/>
            <a:ext cx="12030964" cy="52260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正文（</a:t>
            </a:r>
            <a:r>
              <a:rPr lang="en-US" altLang="zh-CN" dirty="0"/>
              <a:t>14-16</a:t>
            </a:r>
            <a:r>
              <a:rPr lang="zh-CN" altLang="en-US" dirty="0"/>
              <a:t>号字之间，不小于</a:t>
            </a:r>
            <a:r>
              <a:rPr lang="en-US" altLang="zh-CN" dirty="0"/>
              <a:t>14</a:t>
            </a:r>
            <a:r>
              <a:rPr lang="zh-CN" altLang="en-US" dirty="0"/>
              <a:t>号字）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sz="quarter" idx="10" hasCustomPrompt="1"/>
          </p:nvPr>
        </p:nvSpPr>
        <p:spPr>
          <a:xfrm>
            <a:off x="94361" y="500779"/>
            <a:ext cx="8914932" cy="353093"/>
          </a:xfrm>
          <a:prstGeom prst="rect">
            <a:avLst/>
          </a:prstGeom>
        </p:spPr>
        <p:txBody>
          <a:bodyPr anchor="ctr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1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0" indent="2286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2pPr>
            <a:lvl3pPr marL="0" indent="4572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3pPr>
            <a:lvl4pPr marL="0" indent="6858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1800" b="1"/>
            </a:lvl4pPr>
            <a:lvl5pPr marL="0" indent="914400" defTabSz="412750">
              <a:lnSpc>
                <a:spcPct val="100000"/>
              </a:lnSpc>
              <a:spcBef>
                <a:spcPts val="0"/>
              </a:spcBef>
              <a:buSzTx/>
              <a:buNone/>
              <a:defRPr sz="1800" b="1"/>
            </a:lvl5pPr>
          </a:lstStyle>
          <a:p>
            <a:r>
              <a:rPr lang="zh-CN" altLang="en-US" dirty="0"/>
              <a:t>副标题（微软雅黑 </a:t>
            </a:r>
            <a:r>
              <a:rPr lang="en-US" altLang="zh-CN" dirty="0"/>
              <a:t>18</a:t>
            </a:r>
            <a:r>
              <a:rPr lang="zh-CN" altLang="en-US" dirty="0"/>
              <a:t>号字）</a:t>
            </a:r>
            <a:endParaRPr dirty="0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94361" y="80697"/>
            <a:ext cx="8914932" cy="353093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4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主标题（微软雅黑 </a:t>
            </a:r>
            <a:r>
              <a:rPr lang="en-US" altLang="zh-CN" dirty="0"/>
              <a:t>24</a:t>
            </a:r>
            <a:r>
              <a:rPr lang="zh-CN" altLang="en-US" dirty="0"/>
              <a:t>号字）</a:t>
            </a:r>
          </a:p>
        </p:txBody>
      </p:sp>
      <p:sp>
        <p:nvSpPr>
          <p:cNvPr id="9" name="文本框 8"/>
          <p:cNvSpPr txBox="1"/>
          <p:nvPr userDrawn="1"/>
        </p:nvSpPr>
        <p:spPr>
          <a:xfrm>
            <a:off x="-14968" y="6396977"/>
            <a:ext cx="462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241DDF7-BB86-4CA1-A0B9-1255D3490715}" type="slidenum">
              <a:rPr lang="en-US" altLang="zh-CN" sz="1000" b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‹#›</a:t>
            </a:fld>
            <a:endParaRPr lang="zh-CN" altLang="en-US" sz="1000" b="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卡通人物&#10;&#10;低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24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应用程序&#10;&#10;低可信度描述已自动生成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157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7"/>
          <p:cNvSpPr txBox="1"/>
          <p:nvPr/>
        </p:nvSpPr>
        <p:spPr>
          <a:xfrm>
            <a:off x="0" y="114935"/>
            <a:ext cx="12192000" cy="1010920"/>
          </a:xfrm>
          <a:prstGeom prst="rect">
            <a:avLst/>
          </a:prstGeom>
          <a:solidFill>
            <a:srgbClr val="FFF100"/>
          </a:solidFill>
        </p:spPr>
        <p:txBody>
          <a:bodyPr vert="horz" wrap="square" lIns="0" tIns="12690" rIns="0" bIns="0" rtlCol="0" anchor="ctr">
            <a:noAutofit/>
          </a:bodyPr>
          <a:lstStyle>
            <a:lvl1pPr algn="l" defTabSz="6477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7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53975" algn="ctr">
              <a:lnSpc>
                <a:spcPct val="110000"/>
              </a:lnSpc>
              <a:spcBef>
                <a:spcPts val="140"/>
              </a:spcBef>
              <a:tabLst>
                <a:tab pos="9566275" algn="l"/>
              </a:tabLst>
            </a:pPr>
            <a:r>
              <a:rPr lang="zh-CN" altLang="en-US" sz="5400" spc="-7" dirty="0" smtClean="0">
                <a:solidFill>
                  <a:srgbClr val="1D2089"/>
                </a:solidFill>
                <a:uFill>
                  <a:solidFill>
                    <a:srgbClr val="8B7864"/>
                  </a:solidFill>
                </a:uFill>
                <a:sym typeface="+mn-ea"/>
              </a:rPr>
              <a:t>【香爆脆】</a:t>
            </a:r>
            <a:r>
              <a:rPr lang="zh-CN" altLang="en-US" sz="4400" spc="-7" dirty="0">
                <a:solidFill>
                  <a:srgbClr val="1D2089"/>
                </a:solidFill>
                <a:uFill>
                  <a:solidFill>
                    <a:srgbClr val="8B7864"/>
                  </a:solidFill>
                </a:uFill>
                <a:sym typeface="+mn-ea"/>
              </a:rPr>
              <a:t>聚焦</a:t>
            </a:r>
            <a:r>
              <a:rPr lang="en-US" altLang="zh-CN" sz="4400" spc="-7" dirty="0" smtClean="0">
                <a:solidFill>
                  <a:srgbClr val="1D2089"/>
                </a:solidFill>
                <a:uFill>
                  <a:solidFill>
                    <a:srgbClr val="8B7864"/>
                  </a:solidFill>
                </a:uFill>
                <a:sym typeface="+mn-ea"/>
              </a:rPr>
              <a:t>TOP5+</a:t>
            </a:r>
            <a:r>
              <a:rPr lang="zh-CN" altLang="en-US" sz="4400" spc="-7" dirty="0" smtClean="0">
                <a:solidFill>
                  <a:srgbClr val="1D2089"/>
                </a:solidFill>
                <a:uFill>
                  <a:solidFill>
                    <a:srgbClr val="8B7864"/>
                  </a:solidFill>
                </a:uFill>
                <a:sym typeface="+mn-ea"/>
              </a:rPr>
              <a:t>新口味 铺货上架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" t="2986" r="1273" b="2814"/>
          <a:stretch>
            <a:fillRect/>
          </a:stretch>
        </p:blipFill>
        <p:spPr>
          <a:xfrm>
            <a:off x="0" y="1195753"/>
            <a:ext cx="12192000" cy="494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525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【</a:t>
            </a:r>
            <a:r>
              <a:rPr lang="zh-CN" altLang="en-US" dirty="0" smtClean="0"/>
              <a:t>香爆脆</a:t>
            </a:r>
            <a:r>
              <a:rPr lang="en-US" altLang="zh-CN" dirty="0" smtClean="0"/>
              <a:t>】5</a:t>
            </a:r>
            <a:r>
              <a:rPr lang="zh-CN" altLang="en-US" dirty="0" smtClean="0"/>
              <a:t>月</a:t>
            </a:r>
            <a:r>
              <a:rPr lang="zh-CN" altLang="en-US" dirty="0"/>
              <a:t>经营</a:t>
            </a:r>
            <a:r>
              <a:rPr lang="zh-CN" altLang="en-US" dirty="0" smtClean="0"/>
              <a:t>检视</a:t>
            </a:r>
            <a:endParaRPr lang="zh-CN" alt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254976"/>
              </p:ext>
            </p:extLst>
          </p:nvPr>
        </p:nvGraphicFramePr>
        <p:xfrm>
          <a:off x="47179" y="537152"/>
          <a:ext cx="12097642" cy="5522837"/>
        </p:xfrm>
        <a:graphic>
          <a:graphicData uri="http://schemas.openxmlformats.org/drawingml/2006/table">
            <a:tbl>
              <a:tblPr/>
              <a:tblGrid>
                <a:gridCol w="374258">
                  <a:extLst>
                    <a:ext uri="{9D8B030D-6E8A-4147-A177-3AD203B41FA5}">
                      <a16:colId xmlns:a16="http://schemas.microsoft.com/office/drawing/2014/main" val="3112795096"/>
                    </a:ext>
                  </a:extLst>
                </a:gridCol>
                <a:gridCol w="1072198">
                  <a:extLst>
                    <a:ext uri="{9D8B030D-6E8A-4147-A177-3AD203B41FA5}">
                      <a16:colId xmlns:a16="http://schemas.microsoft.com/office/drawing/2014/main" val="3568918805"/>
                    </a:ext>
                  </a:extLst>
                </a:gridCol>
                <a:gridCol w="546215">
                  <a:extLst>
                    <a:ext uri="{9D8B030D-6E8A-4147-A177-3AD203B41FA5}">
                      <a16:colId xmlns:a16="http://schemas.microsoft.com/office/drawing/2014/main" val="2063662"/>
                    </a:ext>
                  </a:extLst>
                </a:gridCol>
                <a:gridCol w="546215">
                  <a:extLst>
                    <a:ext uri="{9D8B030D-6E8A-4147-A177-3AD203B41FA5}">
                      <a16:colId xmlns:a16="http://schemas.microsoft.com/office/drawing/2014/main" val="2549564017"/>
                    </a:ext>
                  </a:extLst>
                </a:gridCol>
                <a:gridCol w="546215">
                  <a:extLst>
                    <a:ext uri="{9D8B030D-6E8A-4147-A177-3AD203B41FA5}">
                      <a16:colId xmlns:a16="http://schemas.microsoft.com/office/drawing/2014/main" val="3461883544"/>
                    </a:ext>
                  </a:extLst>
                </a:gridCol>
                <a:gridCol w="546215">
                  <a:extLst>
                    <a:ext uri="{9D8B030D-6E8A-4147-A177-3AD203B41FA5}">
                      <a16:colId xmlns:a16="http://schemas.microsoft.com/office/drawing/2014/main" val="1488759221"/>
                    </a:ext>
                  </a:extLst>
                </a:gridCol>
                <a:gridCol w="546215">
                  <a:extLst>
                    <a:ext uri="{9D8B030D-6E8A-4147-A177-3AD203B41FA5}">
                      <a16:colId xmlns:a16="http://schemas.microsoft.com/office/drawing/2014/main" val="1019355341"/>
                    </a:ext>
                  </a:extLst>
                </a:gridCol>
                <a:gridCol w="546215">
                  <a:extLst>
                    <a:ext uri="{9D8B030D-6E8A-4147-A177-3AD203B41FA5}">
                      <a16:colId xmlns:a16="http://schemas.microsoft.com/office/drawing/2014/main" val="1376355682"/>
                    </a:ext>
                  </a:extLst>
                </a:gridCol>
                <a:gridCol w="546215">
                  <a:extLst>
                    <a:ext uri="{9D8B030D-6E8A-4147-A177-3AD203B41FA5}">
                      <a16:colId xmlns:a16="http://schemas.microsoft.com/office/drawing/2014/main" val="525318855"/>
                    </a:ext>
                  </a:extLst>
                </a:gridCol>
                <a:gridCol w="515869">
                  <a:extLst>
                    <a:ext uri="{9D8B030D-6E8A-4147-A177-3AD203B41FA5}">
                      <a16:colId xmlns:a16="http://schemas.microsoft.com/office/drawing/2014/main" val="149373275"/>
                    </a:ext>
                  </a:extLst>
                </a:gridCol>
                <a:gridCol w="515869">
                  <a:extLst>
                    <a:ext uri="{9D8B030D-6E8A-4147-A177-3AD203B41FA5}">
                      <a16:colId xmlns:a16="http://schemas.microsoft.com/office/drawing/2014/main" val="1028594838"/>
                    </a:ext>
                  </a:extLst>
                </a:gridCol>
                <a:gridCol w="515869">
                  <a:extLst>
                    <a:ext uri="{9D8B030D-6E8A-4147-A177-3AD203B41FA5}">
                      <a16:colId xmlns:a16="http://schemas.microsoft.com/office/drawing/2014/main" val="824116029"/>
                    </a:ext>
                  </a:extLst>
                </a:gridCol>
                <a:gridCol w="515869">
                  <a:extLst>
                    <a:ext uri="{9D8B030D-6E8A-4147-A177-3AD203B41FA5}">
                      <a16:colId xmlns:a16="http://schemas.microsoft.com/office/drawing/2014/main" val="2332817870"/>
                    </a:ext>
                  </a:extLst>
                </a:gridCol>
                <a:gridCol w="515869">
                  <a:extLst>
                    <a:ext uri="{9D8B030D-6E8A-4147-A177-3AD203B41FA5}">
                      <a16:colId xmlns:a16="http://schemas.microsoft.com/office/drawing/2014/main" val="3042722251"/>
                    </a:ext>
                  </a:extLst>
                </a:gridCol>
                <a:gridCol w="515869">
                  <a:extLst>
                    <a:ext uri="{9D8B030D-6E8A-4147-A177-3AD203B41FA5}">
                      <a16:colId xmlns:a16="http://schemas.microsoft.com/office/drawing/2014/main" val="3743783268"/>
                    </a:ext>
                  </a:extLst>
                </a:gridCol>
                <a:gridCol w="546215">
                  <a:extLst>
                    <a:ext uri="{9D8B030D-6E8A-4147-A177-3AD203B41FA5}">
                      <a16:colId xmlns:a16="http://schemas.microsoft.com/office/drawing/2014/main" val="220529710"/>
                    </a:ext>
                  </a:extLst>
                </a:gridCol>
                <a:gridCol w="515869">
                  <a:extLst>
                    <a:ext uri="{9D8B030D-6E8A-4147-A177-3AD203B41FA5}">
                      <a16:colId xmlns:a16="http://schemas.microsoft.com/office/drawing/2014/main" val="1797591903"/>
                    </a:ext>
                  </a:extLst>
                </a:gridCol>
                <a:gridCol w="515869">
                  <a:extLst>
                    <a:ext uri="{9D8B030D-6E8A-4147-A177-3AD203B41FA5}">
                      <a16:colId xmlns:a16="http://schemas.microsoft.com/office/drawing/2014/main" val="4044183030"/>
                    </a:ext>
                  </a:extLst>
                </a:gridCol>
                <a:gridCol w="515869">
                  <a:extLst>
                    <a:ext uri="{9D8B030D-6E8A-4147-A177-3AD203B41FA5}">
                      <a16:colId xmlns:a16="http://schemas.microsoft.com/office/drawing/2014/main" val="1853837107"/>
                    </a:ext>
                  </a:extLst>
                </a:gridCol>
                <a:gridCol w="546215">
                  <a:extLst>
                    <a:ext uri="{9D8B030D-6E8A-4147-A177-3AD203B41FA5}">
                      <a16:colId xmlns:a16="http://schemas.microsoft.com/office/drawing/2014/main" val="800140719"/>
                    </a:ext>
                  </a:extLst>
                </a:gridCol>
                <a:gridCol w="546215">
                  <a:extLst>
                    <a:ext uri="{9D8B030D-6E8A-4147-A177-3AD203B41FA5}">
                      <a16:colId xmlns:a16="http://schemas.microsoft.com/office/drawing/2014/main" val="2772470066"/>
                    </a:ext>
                  </a:extLst>
                </a:gridCol>
                <a:gridCol w="546215">
                  <a:extLst>
                    <a:ext uri="{9D8B030D-6E8A-4147-A177-3AD203B41FA5}">
                      <a16:colId xmlns:a16="http://schemas.microsoft.com/office/drawing/2014/main" val="3494073452"/>
                    </a:ext>
                  </a:extLst>
                </a:gridCol>
              </a:tblGrid>
              <a:tr h="16782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组织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2505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口味别占比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整体</a:t>
                      </a:r>
                      <a:b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铺货率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校园铺货率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实盘库存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975583"/>
                  </a:ext>
                </a:extLst>
              </a:tr>
              <a:tr h="16782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2502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2503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2504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出货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达成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鸡汁味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羊肉串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小酥肉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鱿鱼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小龙虾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番茄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原味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香爆脆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红牛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月末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月末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变化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321333"/>
                  </a:ext>
                </a:extLst>
              </a:tr>
              <a:tr h="15256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黑龙江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</a:t>
                      </a:r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35.9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</a:t>
                      </a:r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</a:t>
                      </a:r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</a:t>
                      </a:r>
                      <a:r>
                        <a:rPr lang="en-US" altLang="zh-CN" sz="9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33.4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1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1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-2.0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6559322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哈尔滨营业部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12.6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15.6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4.7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-0.9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9878952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黑中营业部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8.9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1794747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黑东营业部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9.9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9.7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480061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黑西营业部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11.0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9.9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9765021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OT</a:t>
                      </a:r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1.6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8486657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海伦外埠所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1.9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7913254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伊春外埠所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1.6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1.7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1.6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-0.03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270147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黑龙电商所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DY)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58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1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1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5933830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双鸭山城区所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5476544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七台河外埠所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2.6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5006126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牡丹江城区所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-0.05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0428484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哈尔滨城区北所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1.9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68744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兴安外埠所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3.6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7861050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齐齐哈尔城区所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0.9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0.9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0908349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呼盟外埠所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2.9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3393391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哈尔滨综合中所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1.7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4732213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海拉尔城区所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1250494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双鸭山外埠所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8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3.0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2.7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1126852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肇东外埠所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6749692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龙江外埠所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9872333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哈尔滨综合东所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0.9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1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0290351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哈尔滨综合西所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5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1762334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鸡西城区所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4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1412329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佳木斯城区所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A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1.0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5417701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五常外埠所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2.1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5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5679217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大庆城区东所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0.7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4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-0.02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273642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绥化外埠所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3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1.7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-0.04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8391630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鹤岗城区所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26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7299110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宾县外埠所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F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</a:t>
                      </a:r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6779313"/>
                  </a:ext>
                </a:extLst>
              </a:tr>
              <a:tr h="1678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大庆城区西所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0.8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</a:t>
                      </a:r>
                      <a:r>
                        <a:rPr lang="en-US" altLang="zh-CN" sz="9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-0.03 </a:t>
                      </a:r>
                    </a:p>
                  </a:txBody>
                  <a:tcPr marL="6010" marR="6010" marT="6010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8465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2931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【</a:t>
            </a:r>
            <a:r>
              <a:rPr lang="zh-CN" altLang="en-US" dirty="0" smtClean="0"/>
              <a:t>香爆脆</a:t>
            </a:r>
            <a:r>
              <a:rPr lang="en-US" altLang="zh-CN" dirty="0" smtClean="0"/>
              <a:t>】</a:t>
            </a:r>
            <a:r>
              <a:rPr lang="zh-CN" altLang="en-US" dirty="0"/>
              <a:t>客户</a:t>
            </a:r>
            <a:r>
              <a:rPr lang="zh-CN" altLang="en-US" dirty="0" smtClean="0"/>
              <a:t>别成长落差</a:t>
            </a:r>
            <a:r>
              <a:rPr lang="en-US" altLang="zh-CN" dirty="0" smtClean="0"/>
              <a:t>Last5-</a:t>
            </a:r>
            <a:r>
              <a:rPr lang="zh-CN" altLang="en-US" dirty="0" smtClean="0"/>
              <a:t>哈尔滨</a:t>
            </a:r>
            <a:r>
              <a:rPr lang="en-US" altLang="zh-CN" dirty="0" smtClean="0"/>
              <a:t>/</a:t>
            </a:r>
            <a:r>
              <a:rPr lang="zh-CN" altLang="en-US" dirty="0" smtClean="0"/>
              <a:t>黑东部</a:t>
            </a:r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5007750"/>
              </p:ext>
            </p:extLst>
          </p:nvPr>
        </p:nvGraphicFramePr>
        <p:xfrm>
          <a:off x="516002" y="1127149"/>
          <a:ext cx="11159996" cy="2160001"/>
        </p:xfrm>
        <a:graphic>
          <a:graphicData uri="http://schemas.openxmlformats.org/drawingml/2006/table">
            <a:tbl>
              <a:tblPr/>
              <a:tblGrid>
                <a:gridCol w="861950">
                  <a:extLst>
                    <a:ext uri="{9D8B030D-6E8A-4147-A177-3AD203B41FA5}">
                      <a16:colId xmlns:a16="http://schemas.microsoft.com/office/drawing/2014/main" val="715809127"/>
                    </a:ext>
                  </a:extLst>
                </a:gridCol>
                <a:gridCol w="861950">
                  <a:extLst>
                    <a:ext uri="{9D8B030D-6E8A-4147-A177-3AD203B41FA5}">
                      <a16:colId xmlns:a16="http://schemas.microsoft.com/office/drawing/2014/main" val="2282320637"/>
                    </a:ext>
                  </a:extLst>
                </a:gridCol>
                <a:gridCol w="861950">
                  <a:extLst>
                    <a:ext uri="{9D8B030D-6E8A-4147-A177-3AD203B41FA5}">
                      <a16:colId xmlns:a16="http://schemas.microsoft.com/office/drawing/2014/main" val="211983961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617513423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074300565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687651767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178615798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486839350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1451313705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1783541561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1468253982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1177759574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851329793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909456568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094627001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549975219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472082489"/>
                    </a:ext>
                  </a:extLst>
                </a:gridCol>
              </a:tblGrid>
              <a:tr h="271789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哈尔滨部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2505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TOP5</a:t>
                      </a:r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口味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BI</a:t>
                      </a:r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铺货率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730129"/>
                  </a:ext>
                </a:extLst>
              </a:tr>
              <a:tr h="31470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营业所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2502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2503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2504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出货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同期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达成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椒盐小酥肉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鸡汁原味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烤羊肉串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麻辣小龙虾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香葱鸡汁味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香烤鱿鱼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1788452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崔勤经贸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哈尔滨综合东所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693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-55%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85%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0114749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呼兰鲁岳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哈尔滨城区北所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716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498273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道外春雨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哈尔滨综合西所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753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0681449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宾县龙兴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宾县外埠所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-76%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880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5857063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木兰新小合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宾县外埠所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-74%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3334044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7071522"/>
              </p:ext>
            </p:extLst>
          </p:nvPr>
        </p:nvGraphicFramePr>
        <p:xfrm>
          <a:off x="516002" y="3553827"/>
          <a:ext cx="11159996" cy="2160001"/>
        </p:xfrm>
        <a:graphic>
          <a:graphicData uri="http://schemas.openxmlformats.org/drawingml/2006/table">
            <a:tbl>
              <a:tblPr/>
              <a:tblGrid>
                <a:gridCol w="861950">
                  <a:extLst>
                    <a:ext uri="{9D8B030D-6E8A-4147-A177-3AD203B41FA5}">
                      <a16:colId xmlns:a16="http://schemas.microsoft.com/office/drawing/2014/main" val="316373862"/>
                    </a:ext>
                  </a:extLst>
                </a:gridCol>
                <a:gridCol w="861950">
                  <a:extLst>
                    <a:ext uri="{9D8B030D-6E8A-4147-A177-3AD203B41FA5}">
                      <a16:colId xmlns:a16="http://schemas.microsoft.com/office/drawing/2014/main" val="2915612902"/>
                    </a:ext>
                  </a:extLst>
                </a:gridCol>
                <a:gridCol w="861950">
                  <a:extLst>
                    <a:ext uri="{9D8B030D-6E8A-4147-A177-3AD203B41FA5}">
                      <a16:colId xmlns:a16="http://schemas.microsoft.com/office/drawing/2014/main" val="1000777158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262287329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886295541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554886868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475653525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4278636930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793225581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648514024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904741937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531408290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937031233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1828812718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155611546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305930655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4073065554"/>
                    </a:ext>
                  </a:extLst>
                </a:gridCol>
              </a:tblGrid>
              <a:tr h="271789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黑东部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2505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TOP5</a:t>
                      </a:r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口味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BI</a:t>
                      </a:r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铺货率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034620"/>
                  </a:ext>
                </a:extLst>
              </a:tr>
              <a:tr h="31470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营业所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2502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2503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2504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出货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同期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达成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椒盐小酥肉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鸡汁原味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烤羊肉串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麻辣小龙虾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香葱鸡汁味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香烤鱿鱼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9355678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牡市圣言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牡丹江城区所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-59%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206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654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206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938041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桦川润盈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七台河外埠所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-69%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4560043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密山隆旺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鸡西城区所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-73%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59%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1535116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佳木斯宏满佳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佳木斯城区所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-74%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53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076031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宁安铭达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牡丹江城区所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500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401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167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【</a:t>
            </a:r>
            <a:r>
              <a:rPr lang="zh-CN" altLang="en-US" dirty="0" smtClean="0"/>
              <a:t>香爆脆</a:t>
            </a:r>
            <a:r>
              <a:rPr lang="en-US" altLang="zh-CN" dirty="0" smtClean="0"/>
              <a:t>】</a:t>
            </a:r>
            <a:r>
              <a:rPr lang="zh-CN" altLang="en-US" dirty="0"/>
              <a:t>客户别成长落差</a:t>
            </a:r>
            <a:r>
              <a:rPr lang="en-US" altLang="zh-CN" dirty="0"/>
              <a:t>Last5-</a:t>
            </a:r>
            <a:r>
              <a:rPr lang="zh-CN" altLang="en-US" dirty="0" smtClean="0"/>
              <a:t>黑西</a:t>
            </a:r>
            <a:r>
              <a:rPr lang="en-US" altLang="zh-CN" dirty="0" smtClean="0"/>
              <a:t>/</a:t>
            </a:r>
            <a:r>
              <a:rPr lang="zh-CN" altLang="en-US" dirty="0" smtClean="0"/>
              <a:t>中部</a:t>
            </a:r>
            <a:endParaRPr lang="zh-CN" altLang="en-US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302335"/>
              </p:ext>
            </p:extLst>
          </p:nvPr>
        </p:nvGraphicFramePr>
        <p:xfrm>
          <a:off x="516002" y="1127149"/>
          <a:ext cx="11159996" cy="2160001"/>
        </p:xfrm>
        <a:graphic>
          <a:graphicData uri="http://schemas.openxmlformats.org/drawingml/2006/table">
            <a:tbl>
              <a:tblPr/>
              <a:tblGrid>
                <a:gridCol w="861950">
                  <a:extLst>
                    <a:ext uri="{9D8B030D-6E8A-4147-A177-3AD203B41FA5}">
                      <a16:colId xmlns:a16="http://schemas.microsoft.com/office/drawing/2014/main" val="2901371713"/>
                    </a:ext>
                  </a:extLst>
                </a:gridCol>
                <a:gridCol w="861950">
                  <a:extLst>
                    <a:ext uri="{9D8B030D-6E8A-4147-A177-3AD203B41FA5}">
                      <a16:colId xmlns:a16="http://schemas.microsoft.com/office/drawing/2014/main" val="2656628639"/>
                    </a:ext>
                  </a:extLst>
                </a:gridCol>
                <a:gridCol w="861950">
                  <a:extLst>
                    <a:ext uri="{9D8B030D-6E8A-4147-A177-3AD203B41FA5}">
                      <a16:colId xmlns:a16="http://schemas.microsoft.com/office/drawing/2014/main" val="405726368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686286891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1121636499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4089523960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185477665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937998454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747347884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615780945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905522909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987100865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041456531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1734274498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072766862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36775383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184153706"/>
                    </a:ext>
                  </a:extLst>
                </a:gridCol>
              </a:tblGrid>
              <a:tr h="271789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黑西部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2505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TOP5</a:t>
                      </a:r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口味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BI</a:t>
                      </a:r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铺货率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815418"/>
                  </a:ext>
                </a:extLst>
              </a:tr>
              <a:tr h="31470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营业所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2502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2503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2504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出货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同期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达成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椒盐小酥肉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鸡汁原味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烤羊肉串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麻辣小龙虾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香葱鸡汁味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香烤鱿鱼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8808705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塔河塔营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兴安外埠所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359616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齐市彤祥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齐齐哈尔城区所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876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59%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4714949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大杨树春彤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兴安外埠所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208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0724274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根河乐买家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呼盟外埠所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576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1017226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海拉鑫福达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海拉尔城区所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231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441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231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3784115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5762505"/>
              </p:ext>
            </p:extLst>
          </p:nvPr>
        </p:nvGraphicFramePr>
        <p:xfrm>
          <a:off x="516002" y="3553827"/>
          <a:ext cx="11159996" cy="2160001"/>
        </p:xfrm>
        <a:graphic>
          <a:graphicData uri="http://schemas.openxmlformats.org/drawingml/2006/table">
            <a:tbl>
              <a:tblPr/>
              <a:tblGrid>
                <a:gridCol w="861950">
                  <a:extLst>
                    <a:ext uri="{9D8B030D-6E8A-4147-A177-3AD203B41FA5}">
                      <a16:colId xmlns:a16="http://schemas.microsoft.com/office/drawing/2014/main" val="3328211531"/>
                    </a:ext>
                  </a:extLst>
                </a:gridCol>
                <a:gridCol w="861950">
                  <a:extLst>
                    <a:ext uri="{9D8B030D-6E8A-4147-A177-3AD203B41FA5}">
                      <a16:colId xmlns:a16="http://schemas.microsoft.com/office/drawing/2014/main" val="2926328698"/>
                    </a:ext>
                  </a:extLst>
                </a:gridCol>
                <a:gridCol w="861950">
                  <a:extLst>
                    <a:ext uri="{9D8B030D-6E8A-4147-A177-3AD203B41FA5}">
                      <a16:colId xmlns:a16="http://schemas.microsoft.com/office/drawing/2014/main" val="3036421132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303151197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1652623707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1561804005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339829478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40055025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048881935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833008167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698159899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332184575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1798518513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3465405980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2931896266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992939136"/>
                    </a:ext>
                  </a:extLst>
                </a:gridCol>
                <a:gridCol w="612439">
                  <a:extLst>
                    <a:ext uri="{9D8B030D-6E8A-4147-A177-3AD203B41FA5}">
                      <a16:colId xmlns:a16="http://schemas.microsoft.com/office/drawing/2014/main" val="839953801"/>
                    </a:ext>
                  </a:extLst>
                </a:gridCol>
              </a:tblGrid>
              <a:tr h="271789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黑中部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2505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TOP5</a:t>
                      </a:r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口味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BI</a:t>
                      </a:r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铺货率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593388"/>
                  </a:ext>
                </a:extLst>
              </a:tr>
              <a:tr h="31470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营业所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2502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2503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2504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出货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同期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达成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椒盐小酥肉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鸡汁原味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烤羊肉串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麻辣小龙虾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香葱鸡汁味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香烤鱿鱼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885262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绥化正祥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绥化外埠所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-35%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434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907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434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49%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785083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逊克晶承鑫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海伦外埠所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-28%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-72%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-55%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6521777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29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伊春宏锦坤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伊春外埠所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-56%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55%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707142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南岔永合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伊春外埠所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66%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-17%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88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235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88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35%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0561494"/>
                  </a:ext>
                </a:extLst>
              </a:tr>
              <a:tr h="3147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31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兰西恒泰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绥化外埠所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-32%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138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370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-63%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138 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100%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zh-CN" altLang="en-US" sz="800" b="0" i="0" u="none" strike="noStrike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8372" marR="8372" marT="8372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3356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3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0" y="107477"/>
            <a:ext cx="5456972" cy="459105"/>
          </a:xfrm>
          <a:prstGeom prst="rect">
            <a:avLst/>
          </a:prstGeom>
          <a:noFill/>
        </p:spPr>
        <p:txBody>
          <a:bodyPr wrap="square" lIns="91428" tIns="45714" rIns="91428" bIns="45714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香爆脆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资源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做法</a:t>
            </a:r>
            <a:endParaRPr lang="zh-CN" altLang="en-US" sz="2400" b="1" dirty="0">
              <a:solidFill>
                <a:srgbClr val="FF0000"/>
              </a:solidFill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4169286" y="76270"/>
            <a:ext cx="1668804" cy="521518"/>
          </a:xfrm>
          <a:prstGeom prst="roundRect">
            <a:avLst>
              <a:gd name="adj" fmla="val 850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</a:t>
            </a:r>
          </a:p>
        </p:txBody>
      </p:sp>
      <p:sp>
        <p:nvSpPr>
          <p:cNvPr id="18" name="圆角矩形 17"/>
          <p:cNvSpPr/>
          <p:nvPr/>
        </p:nvSpPr>
        <p:spPr>
          <a:xfrm>
            <a:off x="6026371" y="80211"/>
            <a:ext cx="3636065" cy="520651"/>
          </a:xfrm>
          <a:prstGeom prst="roundRect">
            <a:avLst>
              <a:gd name="adj" fmla="val 850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打压</a:t>
            </a:r>
            <a:r>
              <a:rPr lang="en-US" altLang="zh-CN" sz="24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TY</a:t>
            </a:r>
            <a:r>
              <a:rPr lang="zh-CN" altLang="en-US" sz="24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干吃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面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6074" y="758855"/>
            <a:ext cx="2633133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en-US" altLang="zh-CN" sz="2000" b="1" dirty="0" smtClean="0">
                <a:latin typeface="+mj-ea"/>
                <a:ea typeface="+mj-ea"/>
              </a:rPr>
              <a:t>6</a:t>
            </a:r>
            <a:r>
              <a:rPr lang="zh-CN" altLang="en-US" sz="2000" b="1" dirty="0" smtClean="0">
                <a:latin typeface="+mj-ea"/>
                <a:ea typeface="+mj-ea"/>
              </a:rPr>
              <a:t>月目标</a:t>
            </a:r>
            <a:r>
              <a:rPr lang="en-US" altLang="zh-CN" sz="2000" b="1" dirty="0" smtClean="0">
                <a:latin typeface="+mj-ea"/>
                <a:ea typeface="+mj-ea"/>
              </a:rPr>
              <a:t>&amp;</a:t>
            </a:r>
            <a:r>
              <a:rPr lang="zh-CN" altLang="en-US" sz="2000" b="1" dirty="0" smtClean="0">
                <a:latin typeface="+mj-ea"/>
                <a:ea typeface="+mj-ea"/>
              </a:rPr>
              <a:t>进度</a:t>
            </a:r>
            <a:endParaRPr lang="zh-CN" altLang="en-US" sz="2000" b="1" dirty="0">
              <a:latin typeface="+mj-ea"/>
              <a:ea typeface="+mj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26371" y="758855"/>
            <a:ext cx="2429926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latin typeface="+mj-ea"/>
                <a:ea typeface="+mj-ea"/>
              </a:rPr>
              <a:t>资源</a:t>
            </a:r>
            <a:r>
              <a:rPr lang="en-US" altLang="zh-CN" sz="2000" b="1" dirty="0" smtClean="0">
                <a:latin typeface="+mj-ea"/>
                <a:ea typeface="+mj-ea"/>
              </a:rPr>
              <a:t>&amp;</a:t>
            </a:r>
            <a:r>
              <a:rPr lang="zh-CN" altLang="en-US" sz="2000" b="1" dirty="0" smtClean="0">
                <a:latin typeface="+mj-ea"/>
                <a:ea typeface="+mj-ea"/>
              </a:rPr>
              <a:t>做法</a:t>
            </a:r>
            <a:endParaRPr lang="zh-CN" altLang="en-US" sz="2000" b="1" dirty="0">
              <a:latin typeface="+mj-ea"/>
              <a:ea typeface="+mj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026371" y="1219200"/>
            <a:ext cx="5970896" cy="5132451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6"/>
          <p:cNvSpPr txBox="1"/>
          <p:nvPr/>
        </p:nvSpPr>
        <p:spPr>
          <a:xfrm>
            <a:off x="6075511" y="1704255"/>
            <a:ext cx="571407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b="1" dirty="0" smtClean="0">
                <a:latin typeface="+mj-ea"/>
                <a:ea typeface="+mj-ea"/>
              </a:rPr>
              <a:t>①超</a:t>
            </a:r>
            <a:r>
              <a:rPr lang="en-US" altLang="zh-CN" b="1" dirty="0" smtClean="0">
                <a:latin typeface="+mj-ea"/>
                <a:ea typeface="+mj-ea"/>
              </a:rPr>
              <a:t>2</a:t>
            </a:r>
            <a:r>
              <a:rPr lang="zh-CN" altLang="en-US" b="1" dirty="0" smtClean="0">
                <a:latin typeface="+mj-ea"/>
                <a:ea typeface="+mj-ea"/>
              </a:rPr>
              <a:t>层别占比</a:t>
            </a:r>
            <a:r>
              <a:rPr lang="en-US" altLang="zh-CN" b="1" dirty="0" smtClean="0">
                <a:solidFill>
                  <a:srgbClr val="FF0000"/>
                </a:solidFill>
                <a:latin typeface="+mj-ea"/>
                <a:ea typeface="+mj-ea"/>
              </a:rPr>
              <a:t>16.3%</a:t>
            </a:r>
          </a:p>
          <a:p>
            <a:pPr>
              <a:lnSpc>
                <a:spcPct val="200000"/>
              </a:lnSpc>
            </a:pPr>
            <a:r>
              <a:rPr lang="zh-CN" altLang="en-US" b="1" dirty="0" smtClean="0">
                <a:latin typeface="+mj-ea"/>
                <a:ea typeface="+mj-ea"/>
              </a:rPr>
              <a:t>②必售铺货率</a:t>
            </a:r>
            <a:r>
              <a:rPr lang="en-US" altLang="zh-CN" b="1" dirty="0" smtClean="0">
                <a:solidFill>
                  <a:srgbClr val="FF0000"/>
                </a:solidFill>
                <a:latin typeface="+mj-ea"/>
                <a:ea typeface="+mj-ea"/>
              </a:rPr>
              <a:t>70</a:t>
            </a:r>
            <a:r>
              <a:rPr lang="en-US" altLang="zh-CN" b="1" dirty="0" smtClean="0">
                <a:solidFill>
                  <a:srgbClr val="FF0000"/>
                </a:solidFill>
                <a:latin typeface="+mj-ea"/>
                <a:ea typeface="+mj-ea"/>
              </a:rPr>
              <a:t>%</a:t>
            </a:r>
          </a:p>
          <a:p>
            <a:pPr>
              <a:lnSpc>
                <a:spcPct val="200000"/>
              </a:lnSpc>
            </a:pPr>
            <a:r>
              <a:rPr lang="zh-CN" altLang="en-US" b="1" dirty="0" smtClean="0">
                <a:latin typeface="+mj-ea"/>
                <a:ea typeface="+mj-ea"/>
              </a:rPr>
              <a:t>③</a:t>
            </a:r>
            <a:r>
              <a:rPr lang="en-US" altLang="zh-CN" b="1" dirty="0" smtClean="0">
                <a:latin typeface="+mj-ea"/>
                <a:ea typeface="+mj-ea"/>
              </a:rPr>
              <a:t>LOA</a:t>
            </a:r>
            <a:r>
              <a:rPr lang="zh-CN" altLang="en-US" b="1" dirty="0" smtClean="0">
                <a:latin typeface="+mj-ea"/>
                <a:ea typeface="+mj-ea"/>
              </a:rPr>
              <a:t>挂条铺货率</a:t>
            </a:r>
            <a:r>
              <a:rPr lang="en-US" altLang="zh-CN" b="1" dirty="0" smtClean="0">
                <a:solidFill>
                  <a:srgbClr val="FF0000"/>
                </a:solidFill>
                <a:latin typeface="+mj-ea"/>
                <a:ea typeface="+mj-ea"/>
              </a:rPr>
              <a:t>77%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870" b="90741" l="1292" r="97933">
                        <a14:foregroundMark x1="12145" y1="25463" x2="5943" y2="25463"/>
                        <a14:foregroundMark x1="6460" y1="30556" x2="1550" y2="18519"/>
                        <a14:foregroundMark x1="83721" y1="33333" x2="94315" y2="33796"/>
                        <a14:foregroundMark x1="94315" y1="33796" x2="96641" y2="34722"/>
                        <a14:foregroundMark x1="94832" y1="22685" x2="98191" y2="21759"/>
                        <a14:foregroundMark x1="54264" y1="75000" x2="54264" y2="75000"/>
                        <a14:foregroundMark x1="16279" y1="72685" x2="63566" y2="72685"/>
                        <a14:foregroundMark x1="63566" y1="72685" x2="74677" y2="72685"/>
                        <a14:foregroundMark x1="74677" y1="72685" x2="62532" y2="84722"/>
                        <a14:foregroundMark x1="62532" y1="84722" x2="34625" y2="82870"/>
                        <a14:foregroundMark x1="34625" y1="82870" x2="16796" y2="74074"/>
                        <a14:foregroundMark x1="32300" y1="78241" x2="76227" y2="83333"/>
                        <a14:foregroundMark x1="76227" y1="83333" x2="77519" y2="84722"/>
                        <a14:foregroundMark x1="39535" y1="78241" x2="48579" y2="78704"/>
                        <a14:foregroundMark x1="10594" y1="77778" x2="11517" y2="86872"/>
                        <a14:foregroundMark x1="18065" y1="91581" x2="43669" y2="85648"/>
                        <a14:foregroundMark x1="43669" y1="85648" x2="71576" y2="90741"/>
                        <a14:foregroundMark x1="53488" y1="76852" x2="62532" y2="77315"/>
                        <a14:foregroundMark x1="62532" y1="77315" x2="63049" y2="76852"/>
                        <a14:backgroundMark x1="18605" y1="93056" x2="13178" y2="935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82671" y="705728"/>
            <a:ext cx="1446080" cy="80407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7032" y="469900"/>
            <a:ext cx="1066800" cy="14986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6933" y="2605525"/>
            <a:ext cx="1368598" cy="1666650"/>
          </a:xfrm>
          <a:prstGeom prst="rect">
            <a:avLst/>
          </a:prstGeom>
        </p:spPr>
      </p:pic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0686794"/>
              </p:ext>
            </p:extLst>
          </p:nvPr>
        </p:nvGraphicFramePr>
        <p:xfrm>
          <a:off x="406074" y="1219200"/>
          <a:ext cx="5432016" cy="5132457"/>
        </p:xfrm>
        <a:graphic>
          <a:graphicData uri="http://schemas.openxmlformats.org/drawingml/2006/table">
            <a:tbl>
              <a:tblPr/>
              <a:tblGrid>
                <a:gridCol w="545221">
                  <a:extLst>
                    <a:ext uri="{9D8B030D-6E8A-4147-A177-3AD203B41FA5}">
                      <a16:colId xmlns:a16="http://schemas.microsoft.com/office/drawing/2014/main" val="2645694398"/>
                    </a:ext>
                  </a:extLst>
                </a:gridCol>
                <a:gridCol w="1070248">
                  <a:extLst>
                    <a:ext uri="{9D8B030D-6E8A-4147-A177-3AD203B41FA5}">
                      <a16:colId xmlns:a16="http://schemas.microsoft.com/office/drawing/2014/main" val="2679723442"/>
                    </a:ext>
                  </a:extLst>
                </a:gridCol>
                <a:gridCol w="545221">
                  <a:extLst>
                    <a:ext uri="{9D8B030D-6E8A-4147-A177-3AD203B41FA5}">
                      <a16:colId xmlns:a16="http://schemas.microsoft.com/office/drawing/2014/main" val="2544971882"/>
                    </a:ext>
                  </a:extLst>
                </a:gridCol>
                <a:gridCol w="545221">
                  <a:extLst>
                    <a:ext uri="{9D8B030D-6E8A-4147-A177-3AD203B41FA5}">
                      <a16:colId xmlns:a16="http://schemas.microsoft.com/office/drawing/2014/main" val="3122050182"/>
                    </a:ext>
                  </a:extLst>
                </a:gridCol>
                <a:gridCol w="545221">
                  <a:extLst>
                    <a:ext uri="{9D8B030D-6E8A-4147-A177-3AD203B41FA5}">
                      <a16:colId xmlns:a16="http://schemas.microsoft.com/office/drawing/2014/main" val="3060427702"/>
                    </a:ext>
                  </a:extLst>
                </a:gridCol>
                <a:gridCol w="545221">
                  <a:extLst>
                    <a:ext uri="{9D8B030D-6E8A-4147-A177-3AD203B41FA5}">
                      <a16:colId xmlns:a16="http://schemas.microsoft.com/office/drawing/2014/main" val="1727913199"/>
                    </a:ext>
                  </a:extLst>
                </a:gridCol>
                <a:gridCol w="545221">
                  <a:extLst>
                    <a:ext uri="{9D8B030D-6E8A-4147-A177-3AD203B41FA5}">
                      <a16:colId xmlns:a16="http://schemas.microsoft.com/office/drawing/2014/main" val="1946735639"/>
                    </a:ext>
                  </a:extLst>
                </a:gridCol>
                <a:gridCol w="545221">
                  <a:extLst>
                    <a:ext uri="{9D8B030D-6E8A-4147-A177-3AD203B41FA5}">
                      <a16:colId xmlns:a16="http://schemas.microsoft.com/office/drawing/2014/main" val="1125610582"/>
                    </a:ext>
                  </a:extLst>
                </a:gridCol>
                <a:gridCol w="545221">
                  <a:extLst>
                    <a:ext uri="{9D8B030D-6E8A-4147-A177-3AD203B41FA5}">
                      <a16:colId xmlns:a16="http://schemas.microsoft.com/office/drawing/2014/main" val="449506438"/>
                    </a:ext>
                  </a:extLst>
                </a:gridCol>
              </a:tblGrid>
              <a:tr h="15552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组织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排单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过账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007805"/>
                  </a:ext>
                </a:extLst>
              </a:tr>
              <a:tr h="15552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销量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达成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销量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达成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成长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4243140"/>
                  </a:ext>
                </a:extLst>
              </a:tr>
              <a:tr h="155529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黑龙江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</a:t>
                      </a:r>
                      <a:r>
                        <a:rPr lang="en-US" altLang="zh-CN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38.0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1.7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2.3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1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1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-94%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995956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哈尔滨营业部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13.2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500145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黑东营业部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-98%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0771574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黑中营业部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7.6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-98%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1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371448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黑西营业部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-99%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853608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OT</a:t>
                      </a:r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2.7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0.9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1.9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69%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015345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牡丹江城区所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1.7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93643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肇东外埠所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1.8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-94%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B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928284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海拉尔城区所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0.9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-95%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387323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哈尔滨综合中所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2.3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-95%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625110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齐齐哈尔城区所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-96%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754923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大庆城区东所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-97%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4443597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呼盟外埠所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2.4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-97%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315193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哈尔滨综合东所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-99%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56974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大庆城区西所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-99%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7511028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哈尔滨综合西所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7706374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宾县外埠所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8867776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哈尔滨城区北所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551289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五常外埠所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2.6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8326871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鹤岗城区所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3978565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鸡西城区所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0.9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9783537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佳木斯城区所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0.6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379635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七台河外埠所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3227271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双鸭山城区所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0.4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6206026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双鸭山外埠所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1.9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964845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黑龙电商所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DY)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0.2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536927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龙江外埠所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2.2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0.1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0055063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兴安外埠所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2.5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2774200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海伦外埠所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1.3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zh-CN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879913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25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绥化外埠所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1.8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zh-CN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4788539"/>
                  </a:ext>
                </a:extLst>
              </a:tr>
              <a:tr h="155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伊春外埠所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1.0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zh-CN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</a:t>
                      </a:r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  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-100%</a:t>
                      </a:r>
                    </a:p>
                  </a:txBody>
                  <a:tcPr marL="5994" marR="5994" marT="5994" marB="0" anchor="ctr">
                    <a:lnL w="6350" cap="flat" cmpd="sng" algn="ctr">
                      <a:solidFill>
                        <a:srgbClr val="80808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023527"/>
                  </a:ext>
                </a:extLst>
              </a:tr>
            </a:tbl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6075511" y="1316958"/>
            <a:ext cx="1381897" cy="387798"/>
            <a:chOff x="6075511" y="1316958"/>
            <a:chExt cx="1381897" cy="387798"/>
          </a:xfrm>
        </p:grpSpPr>
        <p:sp>
          <p:nvSpPr>
            <p:cNvPr id="29" name="矩形 28"/>
            <p:cNvSpPr/>
            <p:nvPr/>
          </p:nvSpPr>
          <p:spPr>
            <a:xfrm>
              <a:off x="6133775" y="1316958"/>
              <a:ext cx="1323633" cy="38729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26"/>
            <p:cNvSpPr txBox="1"/>
            <p:nvPr/>
          </p:nvSpPr>
          <p:spPr>
            <a:xfrm>
              <a:off x="6075511" y="1316958"/>
              <a:ext cx="1345793" cy="3877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b="1" dirty="0" smtClean="0">
                  <a:latin typeface="+mj-ea"/>
                  <a:ea typeface="+mj-ea"/>
                </a:rPr>
                <a:t>问题总结：</a:t>
              </a:r>
              <a:endParaRPr lang="zh-CN" altLang="en-US" sz="1600" b="1" dirty="0">
                <a:solidFill>
                  <a:srgbClr val="FF0000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075511" y="3497148"/>
            <a:ext cx="1381897" cy="387798"/>
            <a:chOff x="6075511" y="1316958"/>
            <a:chExt cx="1381897" cy="387798"/>
          </a:xfrm>
        </p:grpSpPr>
        <p:sp>
          <p:nvSpPr>
            <p:cNvPr id="27" name="矩形 26"/>
            <p:cNvSpPr/>
            <p:nvPr/>
          </p:nvSpPr>
          <p:spPr>
            <a:xfrm>
              <a:off x="6133775" y="1316958"/>
              <a:ext cx="1323633" cy="38729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26"/>
            <p:cNvSpPr txBox="1"/>
            <p:nvPr/>
          </p:nvSpPr>
          <p:spPr>
            <a:xfrm>
              <a:off x="6075511" y="1316958"/>
              <a:ext cx="1345793" cy="3877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600" b="1" dirty="0" smtClean="0">
                  <a:latin typeface="+mj-ea"/>
                  <a:ea typeface="+mj-ea"/>
                </a:rPr>
                <a:t>改善做法：</a:t>
              </a:r>
              <a:endParaRPr lang="zh-CN" altLang="en-US" sz="1600" b="1" dirty="0">
                <a:solidFill>
                  <a:srgbClr val="FF0000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1" name="文本框 26"/>
          <p:cNvSpPr txBox="1"/>
          <p:nvPr/>
        </p:nvSpPr>
        <p:spPr>
          <a:xfrm>
            <a:off x="6154782" y="4095606"/>
            <a:ext cx="5714074" cy="1987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 smtClean="0">
                <a:latin typeface="+mj-ea"/>
                <a:ea typeface="+mj-ea"/>
              </a:rPr>
              <a:t>①</a:t>
            </a:r>
            <a:r>
              <a:rPr lang="zh-CN" altLang="en-US" sz="1600" b="1" dirty="0">
                <a:latin typeface="+mj-ea"/>
                <a:ea typeface="+mj-ea"/>
              </a:rPr>
              <a:t>订单控管：客户全口味出货</a:t>
            </a:r>
            <a:r>
              <a:rPr lang="zh-CN" altLang="en-US" sz="1600" b="1" dirty="0" smtClean="0">
                <a:latin typeface="+mj-ea"/>
                <a:ea typeface="+mj-ea"/>
              </a:rPr>
              <a:t>，</a:t>
            </a:r>
            <a:r>
              <a:rPr lang="zh-CN" altLang="en-US" sz="1600" b="1" dirty="0" smtClean="0">
                <a:solidFill>
                  <a:srgbClr val="FF0000"/>
                </a:solidFill>
                <a:latin typeface="+mj-ea"/>
                <a:ea typeface="+mj-ea"/>
              </a:rPr>
              <a:t>椒盐小酥肉占比</a:t>
            </a:r>
            <a:r>
              <a:rPr lang="en-US" altLang="zh-CN" sz="1600" b="1" dirty="0" smtClean="0">
                <a:solidFill>
                  <a:srgbClr val="FF0000"/>
                </a:solidFill>
                <a:latin typeface="+mj-ea"/>
                <a:ea typeface="+mj-ea"/>
              </a:rPr>
              <a:t>&gt;15%</a:t>
            </a:r>
            <a:r>
              <a:rPr lang="zh-CN" altLang="en-US" sz="1600" b="1" dirty="0">
                <a:latin typeface="+mj-ea"/>
                <a:ea typeface="+mj-ea"/>
              </a:rPr>
              <a:t>；</a:t>
            </a:r>
            <a:br>
              <a:rPr lang="zh-CN" altLang="en-US" sz="1600" b="1" dirty="0">
                <a:latin typeface="+mj-ea"/>
                <a:ea typeface="+mj-ea"/>
              </a:rPr>
            </a:br>
            <a:r>
              <a:rPr lang="zh-CN" altLang="en-US" sz="1600" b="1" dirty="0">
                <a:latin typeface="+mj-ea"/>
                <a:ea typeface="+mj-ea"/>
              </a:rPr>
              <a:t>②</a:t>
            </a:r>
            <a:r>
              <a:rPr lang="zh-CN" altLang="en-US" sz="1600" b="1" dirty="0">
                <a:solidFill>
                  <a:srgbClr val="FF0000"/>
                </a:solidFill>
                <a:latin typeface="+mj-ea"/>
                <a:ea typeface="+mj-ea"/>
              </a:rPr>
              <a:t>挂条扩区使用，零食区</a:t>
            </a:r>
            <a:r>
              <a:rPr lang="en-US" altLang="zh-CN" sz="1600" b="1" dirty="0">
                <a:solidFill>
                  <a:srgbClr val="FF0000"/>
                </a:solidFill>
                <a:latin typeface="+mj-ea"/>
                <a:ea typeface="+mj-ea"/>
              </a:rPr>
              <a:t>&gt;2</a:t>
            </a:r>
            <a:r>
              <a:rPr lang="zh-CN" altLang="en-US" sz="1600" b="1" dirty="0">
                <a:solidFill>
                  <a:srgbClr val="FF0000"/>
                </a:solidFill>
                <a:latin typeface="+mj-ea"/>
                <a:ea typeface="+mj-ea"/>
              </a:rPr>
              <a:t>个</a:t>
            </a:r>
            <a:r>
              <a:rPr lang="zh-CN" altLang="en-US" sz="1600" b="1" dirty="0">
                <a:latin typeface="+mj-ea"/>
                <a:ea typeface="+mj-ea"/>
              </a:rPr>
              <a:t>，散装区 称重销售；</a:t>
            </a:r>
            <a:br>
              <a:rPr lang="zh-CN" altLang="en-US" sz="1600" b="1" dirty="0">
                <a:latin typeface="+mj-ea"/>
                <a:ea typeface="+mj-ea"/>
              </a:rPr>
            </a:br>
            <a:r>
              <a:rPr lang="zh-CN" altLang="en-US" sz="1600" b="1" dirty="0">
                <a:latin typeface="+mj-ea"/>
                <a:ea typeface="+mj-ea"/>
              </a:rPr>
              <a:t>③库存异常客户集中攻坚</a:t>
            </a:r>
            <a:r>
              <a:rPr lang="en-US" altLang="zh-CN" sz="1600" b="1" dirty="0">
                <a:latin typeface="+mj-ea"/>
                <a:ea typeface="+mj-ea"/>
              </a:rPr>
              <a:t>/</a:t>
            </a:r>
            <a:r>
              <a:rPr lang="zh-CN" altLang="en-US" sz="1600" b="1" dirty="0">
                <a:latin typeface="+mj-ea"/>
                <a:ea typeface="+mj-ea"/>
              </a:rPr>
              <a:t>大二阶套餐运用 量</a:t>
            </a:r>
            <a:r>
              <a:rPr lang="en-US" altLang="zh-CN" sz="1600" b="1" dirty="0">
                <a:latin typeface="+mj-ea"/>
                <a:ea typeface="+mj-ea"/>
              </a:rPr>
              <a:t>&gt;10</a:t>
            </a:r>
            <a:r>
              <a:rPr lang="zh-CN" altLang="en-US" sz="1600" b="1" dirty="0">
                <a:latin typeface="+mj-ea"/>
                <a:ea typeface="+mj-ea"/>
              </a:rPr>
              <a:t>箱</a:t>
            </a:r>
            <a:r>
              <a:rPr lang="en-US" altLang="zh-CN" sz="1600" b="1" dirty="0">
                <a:latin typeface="+mj-ea"/>
                <a:ea typeface="+mj-ea"/>
              </a:rPr>
              <a:t>/</a:t>
            </a:r>
            <a:r>
              <a:rPr lang="zh-CN" altLang="en-US" sz="1600" b="1" dirty="0">
                <a:latin typeface="+mj-ea"/>
                <a:ea typeface="+mj-ea"/>
              </a:rPr>
              <a:t>户；</a:t>
            </a:r>
            <a:br>
              <a:rPr lang="zh-CN" altLang="en-US" sz="1600" b="1" dirty="0">
                <a:latin typeface="+mj-ea"/>
                <a:ea typeface="+mj-ea"/>
              </a:rPr>
            </a:br>
            <a:r>
              <a:rPr lang="zh-CN" altLang="en-US" sz="1600" b="1" dirty="0">
                <a:latin typeface="+mj-ea"/>
                <a:ea typeface="+mj-ea"/>
              </a:rPr>
              <a:t>④</a:t>
            </a:r>
            <a:r>
              <a:rPr lang="zh-CN" altLang="en-US" sz="1600" b="1" dirty="0">
                <a:solidFill>
                  <a:srgbClr val="FF0000"/>
                </a:solidFill>
                <a:latin typeface="+mj-ea"/>
                <a:ea typeface="+mj-ea"/>
              </a:rPr>
              <a:t>特通（网吧</a:t>
            </a:r>
            <a:r>
              <a:rPr lang="en-US" altLang="zh-CN" sz="1600" b="1" dirty="0">
                <a:solidFill>
                  <a:srgbClr val="FF0000"/>
                </a:solidFill>
                <a:latin typeface="+mj-ea"/>
                <a:ea typeface="+mj-ea"/>
              </a:rPr>
              <a:t>/</a:t>
            </a:r>
            <a:r>
              <a:rPr lang="zh-CN" altLang="en-US" sz="1600" b="1" dirty="0">
                <a:solidFill>
                  <a:srgbClr val="FF0000"/>
                </a:solidFill>
                <a:latin typeface="+mj-ea"/>
                <a:ea typeface="+mj-ea"/>
              </a:rPr>
              <a:t>台球等）铺货上架；</a:t>
            </a:r>
          </a:p>
        </p:txBody>
      </p:sp>
    </p:spTree>
    <p:extLst>
      <p:ext uri="{BB962C8B-B14F-4D97-AF65-F5344CB8AC3E}">
        <p14:creationId xmlns:p14="http://schemas.microsoft.com/office/powerpoint/2010/main" val="15681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zEwNTM5NzYwMDRjMzkwZTVkZjY2ODkwMGIxNGU0OTUifQ=="/>
</p:tagLst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2247</TotalTime>
  <Words>3077</Words>
  <Application>Microsoft Office PowerPoint</Application>
  <PresentationFormat>宽屏</PresentationFormat>
  <Paragraphs>1435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黑体</vt:lpstr>
      <vt:lpstr>微软雅黑</vt:lpstr>
      <vt:lpstr>Arial</vt:lpstr>
      <vt:lpstr>Wingdings</vt:lpstr>
      <vt:lpstr>1_自定义设计方案</vt:lpstr>
      <vt:lpstr>PowerPoint 演示文稿</vt:lpstr>
      <vt:lpstr>【香爆脆】5月经营检视</vt:lpstr>
      <vt:lpstr>【香爆脆】客户别成长落差Last5-哈尔滨/黑东部</vt:lpstr>
      <vt:lpstr>【香爆脆】客户别成长落差Last5-黑西/中部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 桢</dc:creator>
  <cp:lastModifiedBy>1L1B 于军</cp:lastModifiedBy>
  <cp:revision>570</cp:revision>
  <dcterms:created xsi:type="dcterms:W3CDTF">2022-02-09T09:13:00Z</dcterms:created>
  <dcterms:modified xsi:type="dcterms:W3CDTF">2025-06-05T08:15:45Z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8E7C2591CF38458386641A5AA6876780_13</vt:lpwstr>
  </property>
  <property fmtid="{D5CDD505-2E9C-101B-9397-08002B2CF9AE}" pid="3" name="KSOProductBuildVer">
    <vt:lpwstr>2052-12.1.0.19770</vt:lpwstr>
  </property>
</Properties>
</file>